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6" roundtripDataSignature="AMtx7mgfo9lUAfEoZ4RnUWq0/yHybAnY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6ee54876_0_1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1e16ee54876_0_1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e16ee54876_0_1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16ee54876_0_2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1e16ee54876_0_2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e16ee54876_0_2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16ee54876_0_3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g1e16ee54876_0_3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e16ee54876_0_3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16ee54876_0_4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1e16ee54876_0_4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e16ee54876_0_4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16ee54876_0_5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1e16ee54876_0_5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e16ee54876_0_5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16ee54876_0_6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1e16ee54876_0_6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e16ee54876_0_6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16ee54876_0_73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1e16ee54876_0_73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e16ee54876_0_73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16ee54876_0_8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1e16ee54876_0_8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e16ee54876_0_8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6ee54876_0_93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1e16ee54876_0_93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e16ee54876_0_93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6ee54876_0_10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1e16ee54876_0_10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1e16ee54876_0_10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16ee54876_0_113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1e16ee54876_0_113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e16ee54876_0_113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6ee54876_0_12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1e16ee54876_0_12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e16ee54876_0_12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16ee54876_0_140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1e16ee54876_0_140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e16ee54876_0_140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16ee54876_0_150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g1e16ee54876_0_150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e16ee54876_0_150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16ee54876_0_164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1e16ee54876_0_164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e16ee54876_0_164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16ee54876_0_174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1e16ee54876_0_174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e16ee54876_0_174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16ee54876_0_189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1e16ee54876_0_189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e16ee54876_0_189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16ee54876_0_199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g1e16ee54876_0_199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e16ee54876_0_199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16ee54876_0_22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1e16ee54876_0_22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e16ee54876_0_22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16ee54876_0_232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g1e16ee54876_0_232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e16ee54876_0_232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16ee54876_0_244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g1e16ee54876_0_244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e16ee54876_0_244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16ee54876_0_255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g1e16ee54876_0_255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e16ee54876_0_255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16ee54876_0_270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1e16ee54876_0_270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e16ee54876_0_270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6ee54876_0_280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e16ee54876_0_280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e16ee54876_0_280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16ee54876_0_296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g1e16ee54876_0_296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e16ee54876_0_296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16ee54876_0_319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1e16ee54876_0_319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e16ee54876_0_319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6ee54876_0_33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g1e16ee54876_0_33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e16ee54876_0_33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16ee54876_0_341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1e16ee54876_0_341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e16ee54876_0_341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16ee54876_0_353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5" name="Google Shape;565;g1e16ee54876_0_353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e16ee54876_0_353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16ee54876_0_363:notes"/>
          <p:cNvSpPr/>
          <p:nvPr>
            <p:ph idx="2" type="sldImg"/>
          </p:nvPr>
        </p:nvSpPr>
        <p:spPr>
          <a:xfrm>
            <a:off x="1371600" y="1143000"/>
            <a:ext cx="41136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1e16ee54876_0_363:notes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e16ee54876_0_363:notes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16ee54876_0_3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e16ee54876_0_3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3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p43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3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4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p44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4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5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p45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5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p46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p50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0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2" name="Google Shape;702;p51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1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1371600" y="1143000"/>
            <a:ext cx="411372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6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6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7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7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8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8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8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8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8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8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8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8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8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9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92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4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9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9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96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9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96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97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98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98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9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9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9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00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00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00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00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00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00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0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0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2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3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3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4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4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4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5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/>
          <p:nvPr/>
        </p:nvSpPr>
        <p:spPr>
          <a:xfrm flipH="1" rot="10800000">
            <a:off x="5409720" y="3808440"/>
            <a:ext cx="3733200" cy="89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62"/>
          <p:cNvSpPr/>
          <p:nvPr/>
        </p:nvSpPr>
        <p:spPr>
          <a:xfrm flipH="1" rot="10800000">
            <a:off x="5409720" y="3895560"/>
            <a:ext cx="3733200" cy="1908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62"/>
          <p:cNvSpPr/>
          <p:nvPr/>
        </p:nvSpPr>
        <p:spPr>
          <a:xfrm flipH="1" rot="10800000">
            <a:off x="5409720" y="4113360"/>
            <a:ext cx="3733200" cy="7920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62"/>
          <p:cNvSpPr/>
          <p:nvPr/>
        </p:nvSpPr>
        <p:spPr>
          <a:xfrm flipH="1" rot="10800000">
            <a:off x="5409720" y="4162320"/>
            <a:ext cx="1964880" cy="1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62"/>
          <p:cNvSpPr/>
          <p:nvPr/>
        </p:nvSpPr>
        <p:spPr>
          <a:xfrm flipH="1" rot="10800000">
            <a:off x="5409720" y="4197960"/>
            <a:ext cx="1964880" cy="7920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62"/>
          <p:cNvSpPr/>
          <p:nvPr/>
        </p:nvSpPr>
        <p:spPr>
          <a:xfrm>
            <a:off x="5409720" y="3962160"/>
            <a:ext cx="3062160" cy="2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62"/>
          <p:cNvSpPr/>
          <p:nvPr/>
        </p:nvSpPr>
        <p:spPr>
          <a:xfrm>
            <a:off x="7376760" y="4061520"/>
            <a:ext cx="1598760" cy="345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62"/>
          <p:cNvSpPr/>
          <p:nvPr/>
        </p:nvSpPr>
        <p:spPr>
          <a:xfrm>
            <a:off x="0" y="3649320"/>
            <a:ext cx="9142920" cy="24336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62"/>
          <p:cNvSpPr/>
          <p:nvPr/>
        </p:nvSpPr>
        <p:spPr>
          <a:xfrm>
            <a:off x="0" y="3675240"/>
            <a:ext cx="9142920" cy="1396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62"/>
          <p:cNvSpPr/>
          <p:nvPr/>
        </p:nvSpPr>
        <p:spPr>
          <a:xfrm flipH="1" rot="10800000">
            <a:off x="6414480" y="3640320"/>
            <a:ext cx="2728440" cy="248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62"/>
          <p:cNvSpPr/>
          <p:nvPr/>
        </p:nvSpPr>
        <p:spPr>
          <a:xfrm>
            <a:off x="0" y="0"/>
            <a:ext cx="9142920" cy="3700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1480" rotWithShape="0" dir="5400000" dist="2556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62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Google Shape;22;p62"/>
          <p:cNvSpPr txBox="1"/>
          <p:nvPr>
            <p:ph idx="1"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6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66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/>
          <p:nvPr/>
        </p:nvSpPr>
        <p:spPr>
          <a:xfrm>
            <a:off x="430920" y="2214000"/>
            <a:ext cx="8456400" cy="1469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59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SEMINARIO DE LENGUAJES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359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OPCIÓN ANDROID</a:t>
            </a:r>
            <a:endParaRPr b="0" i="0" sz="359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952200" y="5201280"/>
            <a:ext cx="7413840" cy="106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64079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74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Layouts</a:t>
            </a:r>
            <a:endParaRPr b="0" i="0" sz="274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64079" marR="0" rtl="0" algn="r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s-ES" sz="197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Esp.</a:t>
            </a:r>
            <a:r>
              <a:rPr lang="es-ES" sz="1970">
                <a:latin typeface="Georgia"/>
                <a:ea typeface="Georgia"/>
                <a:cs typeface="Georgia"/>
                <a:sym typeface="Georgia"/>
              </a:rPr>
              <a:t> Fernández Sosa Juan Francisco</a:t>
            </a:r>
            <a:endParaRPr b="0" i="0" sz="197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640" y="4862880"/>
            <a:ext cx="2590920" cy="200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e16ee5487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1162713"/>
            <a:ext cx="6264601" cy="43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e16ee54876_0_1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e16ee54876_0_1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" name="Google Shape;266;g1e16ee54876_0_11"/>
          <p:cNvSpPr/>
          <p:nvPr/>
        </p:nvSpPr>
        <p:spPr>
          <a:xfrm>
            <a:off x="6083950" y="1421900"/>
            <a:ext cx="3011100" cy="469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e16ee54876_0_11"/>
          <p:cNvSpPr/>
          <p:nvPr/>
        </p:nvSpPr>
        <p:spPr>
          <a:xfrm>
            <a:off x="1261125" y="3280950"/>
            <a:ext cx="4104000" cy="2961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e16ee5487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25" y="830850"/>
            <a:ext cx="8221548" cy="539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16ee54876_0_2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e16ee54876_0_2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g1e16ee54876_0_21"/>
          <p:cNvSpPr/>
          <p:nvPr/>
        </p:nvSpPr>
        <p:spPr>
          <a:xfrm>
            <a:off x="232150" y="3741325"/>
            <a:ext cx="4776000" cy="2751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layout_centerInParent</a:t>
            </a:r>
            <a:r>
              <a:rPr lang="es-ES" sz="28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: Centra al</a:t>
            </a:r>
            <a:r>
              <a:rPr lang="es-ES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-ES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View</a:t>
            </a:r>
            <a:r>
              <a:rPr lang="es-ES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-ES" sz="28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con respecto a los límites de su contenedor (mismo efecto que el anterior)</a:t>
            </a:r>
            <a:endParaRPr b="1" sz="2500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" name="Google Shape;277;g1e16ee54876_0_21"/>
          <p:cNvSpPr/>
          <p:nvPr/>
        </p:nvSpPr>
        <p:spPr>
          <a:xfrm>
            <a:off x="1307900" y="2596225"/>
            <a:ext cx="4104000" cy="1908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e16ee54876_0_31"/>
          <p:cNvPicPr preferRelativeResize="0"/>
          <p:nvPr/>
        </p:nvPicPr>
        <p:blipFill rotWithShape="1">
          <a:blip r:embed="rId3">
            <a:alphaModFix/>
          </a:blip>
          <a:srcRect b="0" l="0" r="2200" t="0"/>
          <a:stretch/>
        </p:blipFill>
        <p:spPr>
          <a:xfrm>
            <a:off x="199900" y="881050"/>
            <a:ext cx="8942899" cy="59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16ee54876_0_3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e16ee54876_0_3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g1e16ee54876_0_31"/>
          <p:cNvSpPr/>
          <p:nvPr/>
        </p:nvSpPr>
        <p:spPr>
          <a:xfrm>
            <a:off x="6083950" y="1310250"/>
            <a:ext cx="3060000" cy="5547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e16ee54876_0_31"/>
          <p:cNvSpPr/>
          <p:nvPr/>
        </p:nvSpPr>
        <p:spPr>
          <a:xfrm>
            <a:off x="1199600" y="2819650"/>
            <a:ext cx="4104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e16ee54876_0_42"/>
          <p:cNvPicPr preferRelativeResize="0"/>
          <p:nvPr/>
        </p:nvPicPr>
        <p:blipFill rotWithShape="1">
          <a:blip r:embed="rId3">
            <a:alphaModFix/>
          </a:blip>
          <a:srcRect b="0" l="0" r="2200" t="0"/>
          <a:stretch/>
        </p:blipFill>
        <p:spPr>
          <a:xfrm>
            <a:off x="199900" y="881050"/>
            <a:ext cx="8942899" cy="59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16ee54876_0_4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e16ee54876_0_4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g1e16ee54876_0_42"/>
          <p:cNvSpPr/>
          <p:nvPr/>
        </p:nvSpPr>
        <p:spPr>
          <a:xfrm>
            <a:off x="93750" y="4027250"/>
            <a:ext cx="3828900" cy="2783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25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layout_alignParentBottom</a:t>
            </a:r>
            <a:r>
              <a:rPr lang="es-ES" sz="25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: Alinea el borde inferior del </a:t>
            </a:r>
            <a:r>
              <a:rPr b="1" lang="es-ES" sz="25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View</a:t>
            </a:r>
            <a:r>
              <a:rPr lang="es-ES" sz="25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con el borde inferior del contenedor</a:t>
            </a:r>
            <a:endParaRPr sz="2500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e16ee54876_0_42"/>
          <p:cNvSpPr/>
          <p:nvPr/>
        </p:nvSpPr>
        <p:spPr>
          <a:xfrm>
            <a:off x="1199600" y="2819650"/>
            <a:ext cx="4104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e16ee54876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881041"/>
            <a:ext cx="9144003" cy="603647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e16ee54876_0_5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e16ee54876_0_5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g1e16ee54876_0_52"/>
          <p:cNvSpPr/>
          <p:nvPr/>
        </p:nvSpPr>
        <p:spPr>
          <a:xfrm>
            <a:off x="6083950" y="1310250"/>
            <a:ext cx="3060000" cy="5547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e16ee54876_0_52"/>
          <p:cNvSpPr/>
          <p:nvPr/>
        </p:nvSpPr>
        <p:spPr>
          <a:xfrm>
            <a:off x="1045825" y="2927300"/>
            <a:ext cx="4104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e16ee5487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881041"/>
            <a:ext cx="9144003" cy="603647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e16ee54876_0_6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e16ee54876_0_6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g1e16ee54876_0_61"/>
          <p:cNvSpPr/>
          <p:nvPr/>
        </p:nvSpPr>
        <p:spPr>
          <a:xfrm>
            <a:off x="93750" y="4027250"/>
            <a:ext cx="3828900" cy="2783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layout_alignParentRight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derecho del </a:t>
            </a: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derecho de su contenedor</a:t>
            </a:r>
            <a:endParaRPr sz="2800">
              <a:solidFill>
                <a:srgbClr val="008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500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e16ee54876_0_61"/>
          <p:cNvSpPr/>
          <p:nvPr/>
        </p:nvSpPr>
        <p:spPr>
          <a:xfrm>
            <a:off x="1107350" y="2911900"/>
            <a:ext cx="4104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1e16ee54876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525" y="814295"/>
            <a:ext cx="9144003" cy="597396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16ee54876_0_73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e16ee54876_0_73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g1e16ee54876_0_73"/>
          <p:cNvSpPr/>
          <p:nvPr/>
        </p:nvSpPr>
        <p:spPr>
          <a:xfrm>
            <a:off x="6083950" y="1310250"/>
            <a:ext cx="3060000" cy="5547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e16ee54876_0_73"/>
          <p:cNvSpPr/>
          <p:nvPr/>
        </p:nvSpPr>
        <p:spPr>
          <a:xfrm>
            <a:off x="1000975" y="2817175"/>
            <a:ext cx="4149000" cy="5535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e16ee54876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525" y="814295"/>
            <a:ext cx="9144003" cy="597396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e16ee54876_0_8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e16ee54876_0_8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g1e16ee54876_0_82"/>
          <p:cNvSpPr/>
          <p:nvPr/>
        </p:nvSpPr>
        <p:spPr>
          <a:xfrm>
            <a:off x="93750" y="4027250"/>
            <a:ext cx="3828900" cy="2783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layout_alignParentLeft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izquierdo del </a:t>
            </a: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izquierdo de su contenedor</a:t>
            </a:r>
            <a:endParaRPr sz="2800">
              <a:solidFill>
                <a:srgbClr val="008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500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e16ee54876_0_82"/>
          <p:cNvSpPr/>
          <p:nvPr/>
        </p:nvSpPr>
        <p:spPr>
          <a:xfrm>
            <a:off x="984350" y="2817175"/>
            <a:ext cx="4104000" cy="5535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18"/>
          <p:cNvGrpSpPr/>
          <p:nvPr/>
        </p:nvGrpSpPr>
        <p:grpSpPr>
          <a:xfrm>
            <a:off x="2160" y="0"/>
            <a:ext cx="9140760" cy="6856920"/>
            <a:chOff x="2160" y="0"/>
            <a:chExt cx="9140760" cy="6856920"/>
          </a:xfrm>
        </p:grpSpPr>
        <p:sp>
          <p:nvSpPr>
            <p:cNvPr id="344" name="Google Shape;344;p18"/>
            <p:cNvSpPr/>
            <p:nvPr/>
          </p:nvSpPr>
          <p:spPr>
            <a:xfrm>
              <a:off x="2160" y="0"/>
              <a:ext cx="9140760" cy="685692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576182" y="1554840"/>
              <a:ext cx="7991700" cy="374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4000" u="none" cap="none" strike="noStrike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La mayoría de los atributos que posicionan los</a:t>
              </a:r>
              <a:r>
                <a:rPr b="0" i="0" lang="es-ES" sz="4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s-ES" sz="4000" u="none" cap="none" strike="noStrike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Views</a:t>
              </a:r>
              <a:r>
                <a:rPr b="0" i="0" lang="es-ES" sz="4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s-ES" sz="4000" u="none" cap="none" strike="noStrike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dentro de un</a:t>
              </a:r>
              <a:r>
                <a:rPr b="0" i="0" lang="es-ES" sz="4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s-ES" sz="4000" u="none" cap="none" strike="noStrike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RelativeLayout</a:t>
              </a:r>
              <a:r>
                <a:rPr b="0" i="0" lang="es-ES" sz="4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s-ES" sz="4000" u="none" cap="none" strike="noStrike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afectan a uno de los bordes del</a:t>
              </a:r>
              <a:r>
                <a:rPr b="0" i="0" lang="es-ES" sz="4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s-ES" sz="4000" u="none" cap="none" strike="noStrike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View</a:t>
              </a:r>
              <a:r>
                <a:rPr b="0" i="0" lang="es-ES" sz="4000" u="none" cap="none" strike="noStrike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, es por eso que al combinarlos puede cambiar la dimensión de este elemento.</a:t>
              </a:r>
              <a:endParaRPr b="0" i="0" sz="4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1e16ee54876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715218"/>
            <a:ext cx="9144003" cy="600521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e16ee54876_0_93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e16ee54876_0_93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g1e16ee54876_0_93"/>
          <p:cNvSpPr/>
          <p:nvPr/>
        </p:nvSpPr>
        <p:spPr>
          <a:xfrm>
            <a:off x="5921500" y="1156475"/>
            <a:ext cx="3222600" cy="5701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e16ee54876_0_93"/>
          <p:cNvSpPr/>
          <p:nvPr/>
        </p:nvSpPr>
        <p:spPr>
          <a:xfrm>
            <a:off x="1000975" y="2724900"/>
            <a:ext cx="4149000" cy="738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922560" y="1418400"/>
            <a:ext cx="4900680" cy="475164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Es un </a:t>
            </a:r>
            <a:r>
              <a:rPr b="1" i="0" lang="es-ES" sz="32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</a:t>
            </a: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donde las posiciones de los elementos </a:t>
            </a:r>
            <a:r>
              <a:rPr lang="es-ES" sz="32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de un contenedor</a:t>
            </a: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pueden ser descriptas en relación </a:t>
            </a:r>
            <a:r>
              <a:rPr lang="es-ES" sz="32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otros elementos hijos o bien en relación con el padre, es decir, el propio </a:t>
            </a:r>
            <a:r>
              <a:rPr b="1" i="0" lang="es-ES" sz="32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</a:t>
            </a:r>
            <a:endParaRPr b="1" i="0" sz="3200" u="none" cap="none" strike="noStrike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75" y="1181500"/>
            <a:ext cx="3501150" cy="50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e16ee54876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715218"/>
            <a:ext cx="9144003" cy="600521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e16ee54876_0_10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e16ee54876_0_10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" name="Google Shape;364;g1e16ee54876_0_102"/>
          <p:cNvSpPr/>
          <p:nvPr/>
        </p:nvSpPr>
        <p:spPr>
          <a:xfrm>
            <a:off x="93750" y="4027250"/>
            <a:ext cx="3828900" cy="2783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layout_alignParentTop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superior del </a:t>
            </a:r>
            <a:r>
              <a:rPr b="1" lang="es-ES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superior de su contenedor</a:t>
            </a:r>
            <a:endParaRPr sz="2800">
              <a:solidFill>
                <a:srgbClr val="008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500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e16ee54876_0_102"/>
          <p:cNvSpPr/>
          <p:nvPr/>
        </p:nvSpPr>
        <p:spPr>
          <a:xfrm>
            <a:off x="984350" y="2694150"/>
            <a:ext cx="4104000" cy="7533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e16ee54876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754548"/>
            <a:ext cx="9144003" cy="60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e16ee54876_0_113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e16ee54876_0_113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4" name="Google Shape;374;g1e16ee54876_0_113"/>
          <p:cNvSpPr/>
          <p:nvPr/>
        </p:nvSpPr>
        <p:spPr>
          <a:xfrm>
            <a:off x="5921500" y="1156475"/>
            <a:ext cx="3222600" cy="5701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e16ee54876_0_113"/>
          <p:cNvSpPr/>
          <p:nvPr/>
        </p:nvSpPr>
        <p:spPr>
          <a:xfrm>
            <a:off x="1077875" y="4431700"/>
            <a:ext cx="4149000" cy="2613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e16ee54876_0_113"/>
          <p:cNvSpPr/>
          <p:nvPr/>
        </p:nvSpPr>
        <p:spPr>
          <a:xfrm>
            <a:off x="1077200" y="2139875"/>
            <a:ext cx="4149000" cy="2613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1e16ee54876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754548"/>
            <a:ext cx="9144003" cy="60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e16ee54876_0_122"/>
          <p:cNvSpPr/>
          <p:nvPr/>
        </p:nvSpPr>
        <p:spPr>
          <a:xfrm>
            <a:off x="1077875" y="4431700"/>
            <a:ext cx="4149000" cy="2613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e16ee54876_0_122"/>
          <p:cNvSpPr/>
          <p:nvPr/>
        </p:nvSpPr>
        <p:spPr>
          <a:xfrm>
            <a:off x="1077200" y="2139875"/>
            <a:ext cx="4149000" cy="2613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e16ee54876_0_12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e16ee54876_0_12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g1e16ee54876_0_122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layout_above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inferior del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superior de otro View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1e16ee54876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881050"/>
            <a:ext cx="8700979" cy="5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e16ee54876_0_140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e16ee54876_0_140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6" name="Google Shape;396;g1e16ee54876_0_140"/>
          <p:cNvSpPr/>
          <p:nvPr/>
        </p:nvSpPr>
        <p:spPr>
          <a:xfrm>
            <a:off x="5921500" y="1156475"/>
            <a:ext cx="3222600" cy="5701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e16ee54876_0_140"/>
          <p:cNvSpPr/>
          <p:nvPr/>
        </p:nvSpPr>
        <p:spPr>
          <a:xfrm>
            <a:off x="1382675" y="43555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e16ee54876_0_140"/>
          <p:cNvSpPr/>
          <p:nvPr/>
        </p:nvSpPr>
        <p:spPr>
          <a:xfrm>
            <a:off x="1305800" y="22160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e16ee54876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881050"/>
            <a:ext cx="8700979" cy="5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e16ee54876_0_150"/>
          <p:cNvSpPr/>
          <p:nvPr/>
        </p:nvSpPr>
        <p:spPr>
          <a:xfrm>
            <a:off x="1382675" y="43555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e16ee54876_0_150"/>
          <p:cNvSpPr/>
          <p:nvPr/>
        </p:nvSpPr>
        <p:spPr>
          <a:xfrm>
            <a:off x="1305800" y="22160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e16ee54876_0_150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e16ee54876_0_150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9" name="Google Shape;409;g1e16ee54876_0_150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layout_alignTop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superior del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superior de otro View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1e16ee54876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4709"/>
            <a:ext cx="9144003" cy="596503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e16ee54876_0_164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e16ee54876_0_164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8" name="Google Shape;418;g1e16ee54876_0_164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e16ee54876_0_164"/>
          <p:cNvSpPr/>
          <p:nvPr/>
        </p:nvSpPr>
        <p:spPr>
          <a:xfrm>
            <a:off x="1001675" y="47365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e16ee54876_0_164"/>
          <p:cNvSpPr/>
          <p:nvPr/>
        </p:nvSpPr>
        <p:spPr>
          <a:xfrm>
            <a:off x="1077200" y="24446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e16ee54876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675116"/>
            <a:ext cx="9144003" cy="608111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16ee54876_0_174"/>
          <p:cNvSpPr/>
          <p:nvPr/>
        </p:nvSpPr>
        <p:spPr>
          <a:xfrm>
            <a:off x="1001675" y="45841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e16ee54876_0_174"/>
          <p:cNvSpPr/>
          <p:nvPr/>
        </p:nvSpPr>
        <p:spPr>
          <a:xfrm>
            <a:off x="1001000" y="22922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e16ee54876_0_174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e16ee54876_0_174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1" name="Google Shape;431;g1e16ee54876_0_174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layout_alignBaseline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la 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base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la línea base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e16ee54876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50" y="881046"/>
            <a:ext cx="8908544" cy="58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e16ee54876_0_189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e16ee54876_0_189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Google Shape;440;g1e16ee54876_0_189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e16ee54876_0_189"/>
          <p:cNvSpPr/>
          <p:nvPr/>
        </p:nvSpPr>
        <p:spPr>
          <a:xfrm>
            <a:off x="1001675" y="46603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e16ee54876_0_189"/>
          <p:cNvSpPr/>
          <p:nvPr/>
        </p:nvSpPr>
        <p:spPr>
          <a:xfrm>
            <a:off x="1077200" y="24446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1e16ee54876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50" y="881046"/>
            <a:ext cx="8908544" cy="58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e16ee54876_0_199"/>
          <p:cNvSpPr/>
          <p:nvPr/>
        </p:nvSpPr>
        <p:spPr>
          <a:xfrm>
            <a:off x="1001675" y="46603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e16ee54876_0_199"/>
          <p:cNvSpPr/>
          <p:nvPr/>
        </p:nvSpPr>
        <p:spPr>
          <a:xfrm>
            <a:off x="1077200" y="24446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e16ee54876_0_199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e16ee54876_0_199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3" name="Google Shape;453;g1e16ee54876_0_199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layout_alignBottom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inferior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inferior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e16ee54876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9" y="881050"/>
            <a:ext cx="8662036" cy="565485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e16ee54876_0_22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e16ee54876_0_22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2" name="Google Shape;462;g1e16ee54876_0_222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1e16ee54876_0_222"/>
          <p:cNvSpPr/>
          <p:nvPr/>
        </p:nvSpPr>
        <p:spPr>
          <a:xfrm>
            <a:off x="1001675" y="45841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e16ee54876_0_222"/>
          <p:cNvSpPr/>
          <p:nvPr/>
        </p:nvSpPr>
        <p:spPr>
          <a:xfrm>
            <a:off x="1077200" y="23684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22550" y="1989000"/>
            <a:ext cx="4900800" cy="268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Elimina la necesidad de tener </a:t>
            </a:r>
            <a:r>
              <a:rPr b="1" i="0" lang="es-ES" sz="32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ViewGroups</a:t>
            </a: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anidados, mejorando la performance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5" y="1169126"/>
            <a:ext cx="3509750" cy="50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e16ee54876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9" y="881050"/>
            <a:ext cx="8662036" cy="565485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e16ee54876_0_232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e16ee54876_0_232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3" name="Google Shape;473;g1e16ee54876_0_232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layout_below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superior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inferior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e16ee54876_0_232"/>
          <p:cNvSpPr/>
          <p:nvPr/>
        </p:nvSpPr>
        <p:spPr>
          <a:xfrm>
            <a:off x="1154075" y="4507900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e16ee54876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8895283" cy="58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e16ee54876_0_244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e16ee54876_0_244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3" name="Google Shape;483;g1e16ee54876_0_244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e16ee54876_0_244"/>
          <p:cNvSpPr/>
          <p:nvPr/>
        </p:nvSpPr>
        <p:spPr>
          <a:xfrm>
            <a:off x="1001675" y="4667500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e16ee54876_0_244"/>
          <p:cNvSpPr/>
          <p:nvPr/>
        </p:nvSpPr>
        <p:spPr>
          <a:xfrm>
            <a:off x="1077200" y="24446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1e16ee54876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8895283" cy="58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16ee54876_0_255"/>
          <p:cNvSpPr/>
          <p:nvPr/>
        </p:nvSpPr>
        <p:spPr>
          <a:xfrm>
            <a:off x="1001675" y="4667500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e16ee54876_0_255"/>
          <p:cNvSpPr/>
          <p:nvPr/>
        </p:nvSpPr>
        <p:spPr>
          <a:xfrm>
            <a:off x="1077200" y="2444675"/>
            <a:ext cx="4149000" cy="1860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e16ee54876_0_255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e16ee54876_0_255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6" name="Google Shape;496;g1e16ee54876_0_255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layout_toLeftOf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derecho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izquierdo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1e16ee54876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456"/>
            <a:ext cx="8955341" cy="58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e16ee54876_0_270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e16ee54876_0_270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5" name="Google Shape;505;g1e16ee54876_0_270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e16ee54876_0_270"/>
          <p:cNvSpPr/>
          <p:nvPr/>
        </p:nvSpPr>
        <p:spPr>
          <a:xfrm>
            <a:off x="1063175" y="48520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e16ee54876_0_270"/>
          <p:cNvSpPr/>
          <p:nvPr/>
        </p:nvSpPr>
        <p:spPr>
          <a:xfrm>
            <a:off x="1063175" y="26172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1e16ee54876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456"/>
            <a:ext cx="8955341" cy="58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e16ee54876_0_280"/>
          <p:cNvSpPr/>
          <p:nvPr/>
        </p:nvSpPr>
        <p:spPr>
          <a:xfrm>
            <a:off x="1063175" y="48520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e16ee54876_0_280"/>
          <p:cNvSpPr/>
          <p:nvPr/>
        </p:nvSpPr>
        <p:spPr>
          <a:xfrm>
            <a:off x="1063175" y="26172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e16ee54876_0_280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e16ee54876_0_280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8" name="Google Shape;518;g1e16ee54876_0_280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layout_alignLeft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izquierdo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izquierdo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1e16ee54876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456"/>
            <a:ext cx="8990403" cy="59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16ee54876_0_296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e16ee54876_0_296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7" name="Google Shape;527;g1e16ee54876_0_296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e16ee54876_0_296"/>
          <p:cNvSpPr/>
          <p:nvPr/>
        </p:nvSpPr>
        <p:spPr>
          <a:xfrm>
            <a:off x="1063175" y="26172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e16ee54876_0_296"/>
          <p:cNvSpPr/>
          <p:nvPr/>
        </p:nvSpPr>
        <p:spPr>
          <a:xfrm>
            <a:off x="1063175" y="48520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1e16ee54876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456"/>
            <a:ext cx="8990403" cy="59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e16ee54876_0_319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1e16ee54876_0_319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8" name="Google Shape;538;g1e16ee54876_0_319"/>
          <p:cNvSpPr/>
          <p:nvPr/>
        </p:nvSpPr>
        <p:spPr>
          <a:xfrm>
            <a:off x="1063175" y="26172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e16ee54876_0_319"/>
          <p:cNvSpPr/>
          <p:nvPr/>
        </p:nvSpPr>
        <p:spPr>
          <a:xfrm>
            <a:off x="1063175" y="48520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e16ee54876_0_319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layout_alignRight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derecho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derecho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e16ee54876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93" y="887225"/>
            <a:ext cx="8901908" cy="58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e16ee54876_0_33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e16ee54876_0_33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9" name="Google Shape;549;g1e16ee54876_0_331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e16ee54876_0_331"/>
          <p:cNvSpPr/>
          <p:nvPr/>
        </p:nvSpPr>
        <p:spPr>
          <a:xfrm>
            <a:off x="1063175" y="26172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e16ee54876_0_331"/>
          <p:cNvSpPr/>
          <p:nvPr/>
        </p:nvSpPr>
        <p:spPr>
          <a:xfrm>
            <a:off x="1139375" y="46996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e16ee54876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93" y="887225"/>
            <a:ext cx="8901908" cy="58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e16ee54876_0_34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1e16ee54876_0_341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0" name="Google Shape;560;g1e16ee54876_0_341"/>
          <p:cNvSpPr/>
          <p:nvPr/>
        </p:nvSpPr>
        <p:spPr>
          <a:xfrm>
            <a:off x="1063175" y="24648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e16ee54876_0_341"/>
          <p:cNvSpPr/>
          <p:nvPr/>
        </p:nvSpPr>
        <p:spPr>
          <a:xfrm>
            <a:off x="1063175" y="4699625"/>
            <a:ext cx="4149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e16ee54876_0_341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layout_toRightOf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: Alinea el borde izquierdo de un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s-ES" sz="2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con el borde derecho de otro </a:t>
            </a:r>
            <a:r>
              <a:rPr b="1" lang="es-E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i="0" sz="2900" u="none" cap="none" strike="noStrike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1e16ee54876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0" y="881046"/>
            <a:ext cx="8613801" cy="5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e16ee54876_0_353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e16ee54876_0_353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1" name="Google Shape;571;g1e16ee54876_0_353"/>
          <p:cNvSpPr/>
          <p:nvPr/>
        </p:nvSpPr>
        <p:spPr>
          <a:xfrm>
            <a:off x="5921500" y="1156475"/>
            <a:ext cx="3222600" cy="5833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e16ee54876_0_353"/>
          <p:cNvSpPr/>
          <p:nvPr/>
        </p:nvSpPr>
        <p:spPr>
          <a:xfrm>
            <a:off x="1063175" y="23886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e16ee54876_0_353"/>
          <p:cNvSpPr/>
          <p:nvPr/>
        </p:nvSpPr>
        <p:spPr>
          <a:xfrm>
            <a:off x="1139375" y="4585475"/>
            <a:ext cx="4149000" cy="538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 b="0" l="0" r="6103" t="0"/>
          <a:stretch/>
        </p:blipFill>
        <p:spPr>
          <a:xfrm>
            <a:off x="167775" y="974900"/>
            <a:ext cx="8727426" cy="41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1525215" y="3410500"/>
            <a:ext cx="4823400" cy="2568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"/>
          <p:cNvSpPr/>
          <p:nvPr/>
        </p:nvSpPr>
        <p:spPr>
          <a:xfrm>
            <a:off x="5884100" y="880926"/>
            <a:ext cx="3011100" cy="236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0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1e16ee54876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0" y="881046"/>
            <a:ext cx="8613801" cy="5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e16ee54876_0_363"/>
          <p:cNvSpPr/>
          <p:nvPr/>
        </p:nvSpPr>
        <p:spPr>
          <a:xfrm>
            <a:off x="1063175" y="2388675"/>
            <a:ext cx="4149000" cy="169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e16ee54876_0_363"/>
          <p:cNvSpPr/>
          <p:nvPr/>
        </p:nvSpPr>
        <p:spPr>
          <a:xfrm>
            <a:off x="1139375" y="4585475"/>
            <a:ext cx="4149000" cy="5382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e16ee54876_0_363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e16ee54876_0_363"/>
          <p:cNvSpPr/>
          <p:nvPr/>
        </p:nvSpPr>
        <p:spPr>
          <a:xfrm>
            <a:off x="0" y="-27360"/>
            <a:ext cx="9142800" cy="9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4" name="Google Shape;584;g1e16ee54876_0_363"/>
          <p:cNvSpPr/>
          <p:nvPr/>
        </p:nvSpPr>
        <p:spPr>
          <a:xfrm>
            <a:off x="5152000" y="675125"/>
            <a:ext cx="3982500" cy="2003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Se pueden combinar distintas disposiciones para obtener resultados muy variados</a:t>
            </a:r>
            <a:endParaRPr i="0" sz="24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p41"/>
          <p:cNvGrpSpPr/>
          <p:nvPr/>
        </p:nvGrpSpPr>
        <p:grpSpPr>
          <a:xfrm>
            <a:off x="-36350" y="0"/>
            <a:ext cx="9179400" cy="6857919"/>
            <a:chOff x="-36350" y="0"/>
            <a:chExt cx="9179400" cy="4385700"/>
          </a:xfrm>
        </p:grpSpPr>
        <p:sp>
          <p:nvSpPr>
            <p:cNvPr id="591" name="Google Shape;591;p41"/>
            <p:cNvSpPr/>
            <p:nvPr/>
          </p:nvSpPr>
          <p:spPr>
            <a:xfrm>
              <a:off x="-36350" y="0"/>
              <a:ext cx="9179400" cy="43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-36350" y="0"/>
              <a:ext cx="9179400" cy="43857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s-ES" sz="2800" u="none" cap="none" strike="noStrike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Relacionado con las alineaciones horizontales y teniendo en cuenta los idiomas </a:t>
              </a: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RTL</a:t>
              </a:r>
              <a:r>
                <a:rPr i="0" lang="es-ES" sz="2800" u="none" cap="none" strike="noStrike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 también existen:</a:t>
              </a:r>
              <a:endParaRPr i="0" sz="28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layout_alignParentStart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layout_alignParentEnd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layout_alignStart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layout_alignEnd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layout_toStartOf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800" u="none" cap="none" strike="noStrike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- layout_toEndOf</a:t>
              </a:r>
              <a:endParaRPr b="1" i="0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54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Para el idioma español </a:t>
              </a:r>
              <a:r>
                <a:rPr b="1" lang="es-ES" sz="2700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Start</a:t>
              </a: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 funciona como </a:t>
              </a:r>
              <a:r>
                <a:rPr b="1" lang="es-ES" sz="2700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Left</a:t>
              </a: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 y </a:t>
              </a:r>
              <a:r>
                <a:rPr b="1" lang="es-ES" sz="2700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End</a:t>
              </a: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 funciona como </a:t>
              </a:r>
              <a:r>
                <a:rPr b="1" lang="es-ES" sz="2700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Right</a:t>
              </a: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. Para los idiomas </a:t>
              </a:r>
              <a:r>
                <a:rPr b="1" lang="es-ES" sz="2700">
                  <a:solidFill>
                    <a:srgbClr val="FF9900"/>
                  </a:solidFill>
                  <a:latin typeface="Georgia"/>
                  <a:ea typeface="Georgia"/>
                  <a:cs typeface="Georgia"/>
                  <a:sym typeface="Georgia"/>
                </a:rPr>
                <a:t>RTL</a:t>
              </a:r>
              <a:r>
                <a:rPr lang="es-ES" sz="2700">
                  <a:solidFill>
                    <a:srgbClr val="008000"/>
                  </a:solidFill>
                  <a:latin typeface="Georgia"/>
                  <a:ea typeface="Georgia"/>
                  <a:cs typeface="Georgia"/>
                  <a:sym typeface="Georgia"/>
                </a:rPr>
                <a:t> justo lo contrario</a:t>
              </a:r>
              <a:endParaRPr b="1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42"/>
          <p:cNvGrpSpPr/>
          <p:nvPr/>
        </p:nvGrpSpPr>
        <p:grpSpPr>
          <a:xfrm>
            <a:off x="2160" y="0"/>
            <a:ext cx="9140760" cy="6856920"/>
            <a:chOff x="2160" y="0"/>
            <a:chExt cx="9140760" cy="6856920"/>
          </a:xfrm>
        </p:grpSpPr>
        <p:sp>
          <p:nvSpPr>
            <p:cNvPr id="599" name="Google Shape;599;p42"/>
            <p:cNvSpPr/>
            <p:nvPr/>
          </p:nvSpPr>
          <p:spPr>
            <a:xfrm>
              <a:off x="2160" y="0"/>
              <a:ext cx="9140760" cy="68569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251650" y="99727"/>
              <a:ext cx="8568000" cy="79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3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Ejercicio</a:t>
              </a:r>
              <a:endParaRPr b="1" i="0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01" name="Google Shape;6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52" y="1492400"/>
            <a:ext cx="3019175" cy="5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2"/>
          <p:cNvSpPr txBox="1"/>
          <p:nvPr/>
        </p:nvSpPr>
        <p:spPr>
          <a:xfrm>
            <a:off x="247500" y="1492400"/>
            <a:ext cx="5311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B1423F"/>
              </a:buClr>
              <a:buSzPts val="2500"/>
              <a:buFont typeface="Georgia"/>
              <a:buChar char="●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Diseñar la siguiente interfaz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B1423F"/>
              </a:buClr>
              <a:buSzPts val="2500"/>
              <a:buChar char="●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los </a:t>
            </a:r>
            <a:r>
              <a:rPr b="1" lang="es-ES" sz="2500">
                <a:solidFill>
                  <a:srgbClr val="B1423F"/>
                </a:solidFill>
                <a:latin typeface="Georgia"/>
                <a:ea typeface="Georgia"/>
                <a:cs typeface="Georgia"/>
                <a:sym typeface="Georgia"/>
              </a:rPr>
              <a:t>views</a:t>
            </a: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son </a:t>
            </a:r>
            <a:r>
              <a:rPr b="1" lang="es-ES" sz="2500">
                <a:solidFill>
                  <a:srgbClr val="B1423F"/>
                </a:solidFill>
                <a:latin typeface="Georgia"/>
                <a:ea typeface="Georgia"/>
                <a:cs typeface="Georgia"/>
                <a:sym typeface="Georgia"/>
              </a:rPr>
              <a:t>TextView</a:t>
            </a: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 los que se les ha cambiado el color del background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B1423F"/>
              </a:buClr>
              <a:buSzPts val="2500"/>
              <a:buFont typeface="Georgia"/>
              <a:buChar char="●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Utilizar el atributo </a:t>
            </a:r>
            <a:r>
              <a:rPr b="1" lang="es-ES" sz="2500">
                <a:solidFill>
                  <a:srgbClr val="B1423F"/>
                </a:solidFill>
                <a:latin typeface="Georgia"/>
                <a:ea typeface="Georgia"/>
                <a:cs typeface="Georgia"/>
                <a:sym typeface="Georgia"/>
              </a:rPr>
              <a:t>gravity</a:t>
            </a: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para centrar el texto dentro del TextView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16ee54876_0_381"/>
          <p:cNvSpPr/>
          <p:nvPr/>
        </p:nvSpPr>
        <p:spPr>
          <a:xfrm>
            <a:off x="6553080" y="6356520"/>
            <a:ext cx="213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g1e16ee54876_0_381"/>
          <p:cNvGrpSpPr/>
          <p:nvPr/>
        </p:nvGrpSpPr>
        <p:grpSpPr>
          <a:xfrm>
            <a:off x="2160" y="0"/>
            <a:ext cx="9140700" cy="6856800"/>
            <a:chOff x="2160" y="0"/>
            <a:chExt cx="9140700" cy="6856800"/>
          </a:xfrm>
        </p:grpSpPr>
        <p:sp>
          <p:nvSpPr>
            <p:cNvPr id="609" name="Google Shape;609;g1e16ee54876_0_381"/>
            <p:cNvSpPr/>
            <p:nvPr/>
          </p:nvSpPr>
          <p:spPr>
            <a:xfrm>
              <a:off x="2160" y="0"/>
              <a:ext cx="9140700" cy="685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1e16ee54876_0_381"/>
            <p:cNvSpPr/>
            <p:nvPr/>
          </p:nvSpPr>
          <p:spPr>
            <a:xfrm>
              <a:off x="251650" y="99727"/>
              <a:ext cx="8568000" cy="79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611" name="Google Shape;611;g1e16ee54876_0_381"/>
          <p:cNvSpPr txBox="1"/>
          <p:nvPr/>
        </p:nvSpPr>
        <p:spPr>
          <a:xfrm>
            <a:off x="0" y="246025"/>
            <a:ext cx="30000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xmlns: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="http://schemas.android.com/apk/res/android"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="match_parent"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="match_parent"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="@+id/botonF"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="200dp"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="F"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="#E189F1"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:layout_alignRight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="@id/botonA"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:layout_alignParentLeft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:layout_alignParentRight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:layout_alignParentTop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="#79C17A"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:layout_toRightOf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="@id/botonF"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:layout_alignBottom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="@id/botonB"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2" name="Google Shape;612;g1e16ee54876_0_381"/>
          <p:cNvSpPr txBox="1"/>
          <p:nvPr/>
        </p:nvSpPr>
        <p:spPr>
          <a:xfrm>
            <a:off x="3119413" y="168200"/>
            <a:ext cx="30000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="@+id/botonC"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:layout_below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="@id/botonF"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="#A1EDA8"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:layout_alignRight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:layout_alignParentLeft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="@+id/botonD"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="D"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:layout_below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="@id/botonC"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="@color/teal_700"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:layout_toLeftOf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:layout_alignParentLeft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:layout_alignParentBottom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="100dp"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="200dp"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:layout_below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="@id/botonC"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="@color/purple_200"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:layout_centerInParent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3" name="Google Shape;613;g1e16ee54876_0_381"/>
          <p:cNvSpPr txBox="1"/>
          <p:nvPr/>
        </p:nvSpPr>
        <p:spPr>
          <a:xfrm>
            <a:off x="6119425" y="246025"/>
            <a:ext cx="30000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="@+id/botonG"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="G"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:layout_below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="#E398E8"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:layout_alignParentBottom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:layout_alignParentRight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:layout_toRightOf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="@id/botonD"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&lt;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TextView</a:t>
            </a:r>
            <a:endParaRPr b="1" sz="1000">
              <a:solidFill>
                <a:srgbClr val="0033B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:id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="@+id/botonB"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:layout_width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="150dp"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:layout_height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="50dp"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="B"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:gravity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="center"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:textSize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="30dp"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:layout_above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="@id/botonG"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:background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="#99D56F"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:layout_alignParentRight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="true"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8710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android</a:t>
            </a:r>
            <a:r>
              <a:rPr b="1" lang="es-ES" sz="1000">
                <a:solidFill>
                  <a:srgbClr val="174AD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:layout_toRightOf</a:t>
            </a: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="@id/botonA"</a:t>
            </a:r>
            <a:endParaRPr b="1" sz="1000">
              <a:solidFill>
                <a:srgbClr val="067D1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67D1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&lt;/</a:t>
            </a:r>
            <a:r>
              <a:rPr b="1" lang="es-ES" sz="1000">
                <a:solidFill>
                  <a:srgbClr val="0033B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RelativeLayout</a:t>
            </a:r>
            <a:r>
              <a:rPr b="1" lang="es-ES" sz="1000">
                <a:solidFill>
                  <a:srgbClr val="08080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4" name="Google Shape;614;g1e16ee54876_0_381"/>
          <p:cNvSpPr/>
          <p:nvPr/>
        </p:nvSpPr>
        <p:spPr>
          <a:xfrm>
            <a:off x="5161500" y="6177425"/>
            <a:ext cx="3982500" cy="5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Posible solución</a:t>
            </a:r>
            <a:endParaRPr i="0" sz="24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3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3922560" y="1418400"/>
            <a:ext cx="4892760" cy="470520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b="0" i="0" lang="es-ES" sz="3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ViewGroup</a:t>
            </a: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que ubica a sus hijos en filas y columnas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Generalmente está compuesto de objetos </a:t>
            </a:r>
            <a:r>
              <a:rPr b="0" i="0" lang="es-ES" sz="3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TableRow</a:t>
            </a: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b="0" i="0" lang="es-ES" sz="3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TableRow</a:t>
            </a:r>
            <a:r>
              <a:rPr b="0" i="0" lang="es-E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puede tener 0, 1 o más celdas.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00" y="1353240"/>
            <a:ext cx="3538080" cy="48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4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3922560" y="1418400"/>
            <a:ext cx="4892760" cy="411156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tabla tendrá tantas columnas como aquel </a:t>
            </a:r>
            <a:r>
              <a:rPr b="0" i="0" lang="es-ES" sz="2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TableRow</a:t>
            </a:r>
            <a:r>
              <a:rPr b="0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más celdas.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Una celda podría expandirse ocupando más de una columna.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0" i="0" lang="es-ES" sz="2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r>
              <a:rPr b="0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no contempla bordes. Simplemente organiza elementos visuales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00" y="1353240"/>
            <a:ext cx="3538080" cy="48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5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3922560" y="1274400"/>
            <a:ext cx="4892760" cy="393084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es una especialización de un </a:t>
            </a: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LinearLayout</a:t>
            </a: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orientación vertical.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00" y="1353240"/>
            <a:ext cx="3538080" cy="4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5"/>
          <p:cNvSpPr/>
          <p:nvPr/>
        </p:nvSpPr>
        <p:spPr>
          <a:xfrm>
            <a:off x="839520" y="2212560"/>
            <a:ext cx="2024280" cy="329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25400">
            <a:solidFill>
              <a:srgbClr val="3A5F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/>
          <p:nvPr/>
        </p:nvSpPr>
        <p:spPr>
          <a:xfrm>
            <a:off x="-36360" y="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3922560" y="1418400"/>
            <a:ext cx="4892760" cy="44794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Asimismo, cada </a:t>
            </a: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TableRow</a:t>
            </a: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es una especialización de un </a:t>
            </a: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LinearLayout</a:t>
            </a:r>
            <a:r>
              <a:rPr b="0" i="0" lang="es-E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orientación horizontal.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00" y="1353240"/>
            <a:ext cx="3538080" cy="4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6"/>
          <p:cNvSpPr/>
          <p:nvPr/>
        </p:nvSpPr>
        <p:spPr>
          <a:xfrm rot="-5400000">
            <a:off x="1496880" y="2278080"/>
            <a:ext cx="960840" cy="201132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25400">
            <a:solidFill>
              <a:srgbClr val="3A5F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TableLayout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8720" y="911880"/>
            <a:ext cx="7053840" cy="586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 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:stretchColumns=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"*"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"@+id/button1"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"button1"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"@+id/button2"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"button2"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"button3"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:layout_span=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"button4"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600" y="1302120"/>
            <a:ext cx="2947680" cy="55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TableLayout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8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18720" y="911880"/>
            <a:ext cx="7053840" cy="586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 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:stretchColumns=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"*"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"@+id/button1"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"button1"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"@+id/button2"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"button2"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"button3"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:layout_span=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"button4"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600" y="1302120"/>
            <a:ext cx="2947680" cy="55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8"/>
          <p:cNvSpPr/>
          <p:nvPr/>
        </p:nvSpPr>
        <p:spPr>
          <a:xfrm rot="5400000">
            <a:off x="7328520" y="1575360"/>
            <a:ext cx="626760" cy="23670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/>
          <p:nvPr/>
        </p:nvSpPr>
        <p:spPr>
          <a:xfrm flipH="1" rot="10800000">
            <a:off x="5642280" y="2870280"/>
            <a:ext cx="945000" cy="201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673" name="Google Shape;673;p48"/>
          <p:cNvSpPr/>
          <p:nvPr/>
        </p:nvSpPr>
        <p:spPr>
          <a:xfrm>
            <a:off x="1888200" y="2675160"/>
            <a:ext cx="3753000" cy="1247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Estira las columnas para ocupar todo el ancho del TableLayout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8"/>
          <p:cNvSpPr/>
          <p:nvPr/>
        </p:nvSpPr>
        <p:spPr>
          <a:xfrm rot="10800000">
            <a:off x="2342160" y="1756440"/>
            <a:ext cx="100080" cy="99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675" name="Google Shape;675;p48"/>
          <p:cNvSpPr/>
          <p:nvPr/>
        </p:nvSpPr>
        <p:spPr>
          <a:xfrm rot="5400000">
            <a:off x="1650600" y="202320"/>
            <a:ext cx="222480" cy="281196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5" name="Google Shape;21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76425"/>
            <a:ext cx="8902774" cy="57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"/>
          <p:cNvSpPr/>
          <p:nvPr/>
        </p:nvSpPr>
        <p:spPr>
          <a:xfrm>
            <a:off x="1800" y="4276200"/>
            <a:ext cx="4591500" cy="258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 atributo </a:t>
            </a:r>
            <a:r>
              <a:rPr b="1" i="0" lang="es-ES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layout_centerVertical</a:t>
            </a:r>
            <a:r>
              <a:rPr lang="es-ES" sz="28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-ES" sz="28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="1" i="0" lang="es-ES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entra</a:t>
            </a:r>
            <a:r>
              <a:rPr i="0" lang="es-ES" sz="28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s-ES" sz="28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verticalmente </a:t>
            </a:r>
            <a:r>
              <a:rPr lang="es-ES" sz="28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 View</a:t>
            </a:r>
            <a:r>
              <a:rPr i="0" lang="es-ES" sz="28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con respecto a los límites de su contenedor</a:t>
            </a:r>
            <a:endParaRPr i="0" sz="28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940924" y="2964575"/>
            <a:ext cx="4104000" cy="2568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TableLayout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9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9"/>
          <p:cNvSpPr/>
          <p:nvPr/>
        </p:nvSpPr>
        <p:spPr>
          <a:xfrm>
            <a:off x="18720" y="911880"/>
            <a:ext cx="7053840" cy="586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 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:stretchColumns=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"*"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"@+id/button1"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"button1"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"@+id/button2"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"button2"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"button3"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"@+id/button4"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:layout_span=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"3"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27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27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27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"button4" 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TableRow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27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TableLayout</a:t>
            </a:r>
            <a:r>
              <a:rPr b="0" i="0" lang="es-ES" sz="127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27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600" y="1302120"/>
            <a:ext cx="2947680" cy="55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9"/>
          <p:cNvSpPr/>
          <p:nvPr/>
        </p:nvSpPr>
        <p:spPr>
          <a:xfrm rot="5400000">
            <a:off x="7490520" y="1737360"/>
            <a:ext cx="302760" cy="23670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9"/>
          <p:cNvSpPr/>
          <p:nvPr/>
        </p:nvSpPr>
        <p:spPr>
          <a:xfrm flipH="1" rot="10800000">
            <a:off x="5736600" y="2869560"/>
            <a:ext cx="850680" cy="521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687" name="Google Shape;687;p49"/>
          <p:cNvSpPr/>
          <p:nvPr/>
        </p:nvSpPr>
        <p:spPr>
          <a:xfrm>
            <a:off x="2951640" y="3389040"/>
            <a:ext cx="2939400" cy="86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vista ocupa 3 columnas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3636000" y="4260960"/>
            <a:ext cx="360" cy="1671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689" name="Google Shape;689;p49"/>
          <p:cNvSpPr/>
          <p:nvPr/>
        </p:nvSpPr>
        <p:spPr>
          <a:xfrm rot="5400000">
            <a:off x="2334240" y="4652640"/>
            <a:ext cx="222480" cy="278388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0"/>
          <p:cNvSpPr/>
          <p:nvPr/>
        </p:nvSpPr>
        <p:spPr>
          <a:xfrm>
            <a:off x="-18360" y="2844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0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GridLayout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640" y="1124640"/>
            <a:ext cx="5652360" cy="275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0"/>
          <p:cNvSpPr/>
          <p:nvPr/>
        </p:nvSpPr>
        <p:spPr>
          <a:xfrm>
            <a:off x="361440" y="4043880"/>
            <a:ext cx="8419680" cy="191916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4561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Incluido a partir de Andriod 4.0 (API 14)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b="0" i="0" lang="es-E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ViewGroup</a:t>
            </a: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que ubica a sus hijos en una grilla rectangular.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posible especificar cantidad de filas y columnas.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diferencia del </a:t>
            </a:r>
            <a:r>
              <a:rPr b="0" i="0" lang="es-E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TableLayout</a:t>
            </a:r>
            <a:r>
              <a:rPr b="0" i="0" lang="es-E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es posible expandir una celda de forma horizontal o vertical.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1"/>
          <p:cNvSpPr/>
          <p:nvPr/>
        </p:nvSpPr>
        <p:spPr>
          <a:xfrm>
            <a:off x="-18360" y="28440"/>
            <a:ext cx="9179280" cy="6856920"/>
          </a:xfrm>
          <a:prstGeom prst="rect">
            <a:avLst/>
          </a:prstGeom>
          <a:gradFill>
            <a:gsLst>
              <a:gs pos="0">
                <a:srgbClr val="B1423F"/>
              </a:gs>
              <a:gs pos="100000">
                <a:srgbClr val="8B343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GridLayout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640" y="1124640"/>
            <a:ext cx="5652360" cy="275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1"/>
          <p:cNvSpPr/>
          <p:nvPr/>
        </p:nvSpPr>
        <p:spPr>
          <a:xfrm>
            <a:off x="361440" y="4113360"/>
            <a:ext cx="8419680" cy="2223360"/>
          </a:xfrm>
          <a:prstGeom prst="rect">
            <a:avLst/>
          </a:prstGeom>
          <a:gradFill>
            <a:gsLst>
              <a:gs pos="0">
                <a:srgbClr val="E6B9B8"/>
              </a:gs>
              <a:gs pos="100000">
                <a:srgbClr val="772C2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4561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existe un concepto análogo a </a:t>
            </a:r>
            <a:r>
              <a:rPr b="0" i="0" lang="es-E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TableRow</a:t>
            </a:r>
            <a:r>
              <a:rPr b="0" i="0" lang="es-E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Los elementos hijos se irán colocando ordenadamente por filas o columnas (dependiendo de la propiedad </a:t>
            </a:r>
            <a:r>
              <a:rPr b="0" i="0" lang="es-E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android:orientation</a:t>
            </a:r>
            <a:r>
              <a:rPr b="0" i="0" lang="es-E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hasta completar el número de filas o columnas.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2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2"/>
          <p:cNvSpPr/>
          <p:nvPr/>
        </p:nvSpPr>
        <p:spPr>
          <a:xfrm>
            <a:off x="115920" y="986040"/>
            <a:ext cx="7847640" cy="38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440" y="1454040"/>
            <a:ext cx="2885040" cy="540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3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3"/>
          <p:cNvSpPr/>
          <p:nvPr/>
        </p:nvSpPr>
        <p:spPr>
          <a:xfrm>
            <a:off x="115920" y="986040"/>
            <a:ext cx="7847640" cy="38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440" y="1454040"/>
            <a:ext cx="2885040" cy="540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3"/>
          <p:cNvSpPr/>
          <p:nvPr/>
        </p:nvSpPr>
        <p:spPr>
          <a:xfrm rot="5400000">
            <a:off x="2418840" y="977760"/>
            <a:ext cx="246240" cy="431748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"/>
          <p:cNvSpPr/>
          <p:nvPr/>
        </p:nvSpPr>
        <p:spPr>
          <a:xfrm rot="5400000">
            <a:off x="6927480" y="2643840"/>
            <a:ext cx="555840" cy="50544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3"/>
          <p:cNvSpPr/>
          <p:nvPr/>
        </p:nvSpPr>
        <p:spPr>
          <a:xfrm flipH="1" rot="10800000">
            <a:off x="4828680" y="3174120"/>
            <a:ext cx="2223360" cy="1445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728" name="Google Shape;728;p53"/>
          <p:cNvSpPr/>
          <p:nvPr/>
        </p:nvSpPr>
        <p:spPr>
          <a:xfrm flipH="1" rot="10800000">
            <a:off x="2546640" y="3276360"/>
            <a:ext cx="302760" cy="154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729" name="Google Shape;729;p53"/>
          <p:cNvSpPr/>
          <p:nvPr/>
        </p:nvSpPr>
        <p:spPr>
          <a:xfrm>
            <a:off x="1888200" y="4381560"/>
            <a:ext cx="2939400" cy="47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vista ocupa 2 filas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4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4"/>
          <p:cNvSpPr/>
          <p:nvPr/>
        </p:nvSpPr>
        <p:spPr>
          <a:xfrm>
            <a:off x="115920" y="986040"/>
            <a:ext cx="7847640" cy="38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440" y="1454040"/>
            <a:ext cx="2885040" cy="540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4"/>
          <p:cNvSpPr/>
          <p:nvPr/>
        </p:nvSpPr>
        <p:spPr>
          <a:xfrm rot="5400000">
            <a:off x="2504880" y="1926360"/>
            <a:ext cx="203760" cy="41328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4"/>
          <p:cNvSpPr/>
          <p:nvPr/>
        </p:nvSpPr>
        <p:spPr>
          <a:xfrm rot="5400000">
            <a:off x="6357960" y="2525760"/>
            <a:ext cx="248400" cy="104904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4"/>
          <p:cNvSpPr/>
          <p:nvPr/>
        </p:nvSpPr>
        <p:spPr>
          <a:xfrm flipH="1" rot="10800000">
            <a:off x="4809240" y="3174120"/>
            <a:ext cx="1434600" cy="1998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741" name="Google Shape;741;p54"/>
          <p:cNvSpPr/>
          <p:nvPr/>
        </p:nvSpPr>
        <p:spPr>
          <a:xfrm>
            <a:off x="1987920" y="5157720"/>
            <a:ext cx="2939400" cy="86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vista ocupa 2 columnas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4"/>
          <p:cNvSpPr/>
          <p:nvPr/>
        </p:nvSpPr>
        <p:spPr>
          <a:xfrm flipH="1" rot="10800000">
            <a:off x="3255480" y="4055400"/>
            <a:ext cx="293760" cy="1117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5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5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5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5"/>
          <p:cNvSpPr/>
          <p:nvPr/>
        </p:nvSpPr>
        <p:spPr>
          <a:xfrm>
            <a:off x="115920" y="829800"/>
            <a:ext cx="7847640" cy="431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"fill_vertical"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"2“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"fill_horizontal"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5"/>
          <p:cNvSpPr/>
          <p:nvPr/>
        </p:nvSpPr>
        <p:spPr>
          <a:xfrm rot="5400000">
            <a:off x="3039480" y="632160"/>
            <a:ext cx="210240" cy="51588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5"/>
          <p:cNvSpPr/>
          <p:nvPr/>
        </p:nvSpPr>
        <p:spPr>
          <a:xfrm>
            <a:off x="1128600" y="5157720"/>
            <a:ext cx="3798360" cy="124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posible expandir las vistas para que ocupen toda la celda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0" y="1200960"/>
            <a:ext cx="3001320" cy="562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5"/>
          <p:cNvSpPr/>
          <p:nvPr/>
        </p:nvSpPr>
        <p:spPr>
          <a:xfrm rot="5400000">
            <a:off x="6785280" y="2326320"/>
            <a:ext cx="313920" cy="107892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5"/>
          <p:cNvSpPr/>
          <p:nvPr/>
        </p:nvSpPr>
        <p:spPr>
          <a:xfrm rot="5400000">
            <a:off x="5994000" y="3902400"/>
            <a:ext cx="3468240" cy="44316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5"/>
          <p:cNvSpPr/>
          <p:nvPr/>
        </p:nvSpPr>
        <p:spPr>
          <a:xfrm rot="5400000">
            <a:off x="3169800" y="1551600"/>
            <a:ext cx="223200" cy="54468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5"/>
          <p:cNvSpPr/>
          <p:nvPr/>
        </p:nvSpPr>
        <p:spPr>
          <a:xfrm flipH="1" rot="10800000">
            <a:off x="6004800" y="3022560"/>
            <a:ext cx="936000" cy="125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  <p:sp>
        <p:nvSpPr>
          <p:cNvPr id="758" name="Google Shape;758;p55"/>
          <p:cNvSpPr/>
          <p:nvPr/>
        </p:nvSpPr>
        <p:spPr>
          <a:xfrm>
            <a:off x="5724000" y="3213000"/>
            <a:ext cx="1795320" cy="419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0750">
            <a:solidFill>
              <a:srgbClr val="C0504D"/>
            </a:solidFill>
            <a:prstDash val="solid"/>
            <a:round/>
            <a:headEnd len="sm" w="sm" type="none"/>
            <a:tailEnd len="lg" w="lg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6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6"/>
          <p:cNvSpPr/>
          <p:nvPr/>
        </p:nvSpPr>
        <p:spPr>
          <a:xfrm>
            <a:off x="115920" y="829800"/>
            <a:ext cx="7847640" cy="431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"fill_vertical"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"2“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"fill_horizontal"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6"/>
          <p:cNvSpPr/>
          <p:nvPr/>
        </p:nvSpPr>
        <p:spPr>
          <a:xfrm>
            <a:off x="1128600" y="5157720"/>
            <a:ext cx="3798360" cy="1247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¿Cuál es la razón para que el botón 1.3 se expanda al total del dispositivo?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0" y="1200960"/>
            <a:ext cx="3001320" cy="562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7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7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>
            <a:off x="115920" y="829800"/>
            <a:ext cx="7847640" cy="431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"fill_vertical"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"2“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"fill_horizontal"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0" y="1200960"/>
            <a:ext cx="3001320" cy="562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7"/>
          <p:cNvSpPr/>
          <p:nvPr/>
        </p:nvSpPr>
        <p:spPr>
          <a:xfrm rot="5400000">
            <a:off x="2796120" y="-1346040"/>
            <a:ext cx="241200" cy="54630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"/>
          <p:cNvSpPr/>
          <p:nvPr/>
        </p:nvSpPr>
        <p:spPr>
          <a:xfrm>
            <a:off x="0" y="14760"/>
            <a:ext cx="9142920" cy="10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 de GridLayout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8"/>
          <p:cNvSpPr/>
          <p:nvPr/>
        </p:nvSpPr>
        <p:spPr>
          <a:xfrm>
            <a:off x="6553080" y="6356160"/>
            <a:ext cx="2132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8"/>
          <p:cNvSpPr/>
          <p:nvPr/>
        </p:nvSpPr>
        <p:spPr>
          <a:xfrm>
            <a:off x="0" y="7200"/>
            <a:ext cx="360" cy="3063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8"/>
          <p:cNvSpPr/>
          <p:nvPr/>
        </p:nvSpPr>
        <p:spPr>
          <a:xfrm>
            <a:off x="115920" y="829800"/>
            <a:ext cx="7847640" cy="431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025" lIns="64425" spcFirstLastPara="1" rIns="64425" wrap="square" tIns="32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 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"match_parent"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“wrap_content"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:columnCount=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"4"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:orientation=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"horizontal"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1.1"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1.2"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1.3"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:layout_rowSpan=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"fill_vertical"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1.4"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2.1" 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:layout_columnSpan=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"2“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:layout_gravity=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"fill_horizontal"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b="1" i="0" lang="es-ES" sz="1410" u="none" cap="none" strike="noStrike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b="1" i="0" lang="es-ES" sz="141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:text=</a:t>
            </a:r>
            <a:r>
              <a:rPr b="1" i="0" lang="es-ES" sz="141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"Botón 2.4" 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es-ES" sz="141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GridLayout</a:t>
            </a:r>
            <a:r>
              <a:rPr b="0" i="0" lang="es-ES" sz="141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4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8"/>
          <p:cNvSpPr/>
          <p:nvPr/>
        </p:nvSpPr>
        <p:spPr>
          <a:xfrm>
            <a:off x="821160" y="5517720"/>
            <a:ext cx="4607280" cy="86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53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Cambiar el valor a wrap_content y probar en emulador</a:t>
            </a:r>
            <a:endParaRPr b="0" i="0" sz="25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560" y="1457640"/>
            <a:ext cx="2810160" cy="526284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8"/>
          <p:cNvSpPr/>
          <p:nvPr/>
        </p:nvSpPr>
        <p:spPr>
          <a:xfrm rot="5400000">
            <a:off x="2796120" y="-1346040"/>
            <a:ext cx="241200" cy="5463000"/>
          </a:xfrm>
          <a:prstGeom prst="rect">
            <a:avLst/>
          </a:prstGeom>
          <a:solidFill>
            <a:schemeClr val="accent2">
              <a:alpha val="17647"/>
            </a:schemeClr>
          </a:solidFill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0" y="396000"/>
            <a:ext cx="9047520" cy="644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6084000" y="1430276"/>
            <a:ext cx="3011100" cy="529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6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6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1571374" y="3856425"/>
            <a:ext cx="4104000" cy="2568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00" y="872050"/>
            <a:ext cx="8361324" cy="5499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432025" y="4218025"/>
            <a:ext cx="4997700" cy="2335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6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 atributo </a:t>
            </a:r>
            <a:r>
              <a:rPr b="1" lang="es-ES" sz="26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layout_centerHorizontal</a:t>
            </a:r>
            <a:r>
              <a:rPr lang="es-ES" sz="26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-ES" sz="26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centra</a:t>
            </a:r>
            <a:r>
              <a:rPr lang="es-ES" sz="26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-ES" sz="260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horizontalmente </a:t>
            </a:r>
            <a:r>
              <a:rPr lang="es-ES" sz="26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 View con respecto a los límites de su contenedor</a:t>
            </a:r>
            <a:endParaRPr sz="2600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233074" y="2672425"/>
            <a:ext cx="4104000" cy="2568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725"/>
            <a:ext cx="8290875" cy="50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6083950" y="1421900"/>
            <a:ext cx="3011100" cy="469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2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Probar el resultado de la siguiente disposición</a:t>
            </a:r>
            <a:endParaRPr i="0" sz="32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1740500" y="3825675"/>
            <a:ext cx="4104000" cy="4956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0" y="-27360"/>
            <a:ext cx="9142920" cy="90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RelativeLayout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5" y="880925"/>
            <a:ext cx="8253056" cy="54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/>
          <p:nvPr/>
        </p:nvSpPr>
        <p:spPr>
          <a:xfrm>
            <a:off x="232150" y="3741325"/>
            <a:ext cx="4776000" cy="2751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180000" lIns="90000" spcFirstLastPara="1" rIns="9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5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layout_centerVertical</a:t>
            </a:r>
            <a:r>
              <a:rPr i="0" lang="es-ES" sz="25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combinado con </a:t>
            </a:r>
            <a:r>
              <a:rPr b="1" i="0" lang="es-ES" sz="25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layout_centerHorizontal</a:t>
            </a:r>
            <a:r>
              <a:rPr i="0" lang="es-ES" sz="25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centr</a:t>
            </a:r>
            <a:r>
              <a:rPr lang="es-ES" sz="25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0" lang="es-ES" sz="25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-ES" sz="2500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el</a:t>
            </a:r>
            <a:r>
              <a:rPr i="0" lang="es-ES" sz="25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s-ES" sz="2500" u="none" cap="none" strike="noStrike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View</a:t>
            </a:r>
            <a:r>
              <a:rPr i="0" lang="es-ES" sz="2500" u="none" cap="none" strike="noStrike">
                <a:solidFill>
                  <a:srgbClr val="008000"/>
                </a:solidFill>
                <a:latin typeface="Georgia"/>
                <a:ea typeface="Georgia"/>
                <a:cs typeface="Georgia"/>
                <a:sym typeface="Georgia"/>
              </a:rPr>
              <a:t> con respecto a los límites de su contenedor</a:t>
            </a:r>
            <a:endParaRPr i="0" sz="2500" u="none" cap="none" strike="noStrike">
              <a:solidFill>
                <a:srgbClr val="008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1079300" y="2672425"/>
            <a:ext cx="4104000" cy="363900"/>
          </a:xfrm>
          <a:prstGeom prst="rect">
            <a:avLst/>
          </a:prstGeom>
          <a:solidFill>
            <a:srgbClr val="6D9431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2016-10-17T21:22:22Z</dcterms:created>
  <dc:creator>Leonardo Corbalan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44</vt:i4>
  </property>
  <property fmtid="{D5CDD505-2E9C-101B-9397-08002B2CF9AE}" pid="3" name="PresentationFormat">
    <vt:lpwstr>Presentación en pantalla (4:3)</vt:lpwstr>
  </property>
  <property fmtid="{D5CDD505-2E9C-101B-9397-08002B2CF9AE}" pid="4" name="Slides">
    <vt:i4>58</vt:i4>
  </property>
</Properties>
</file>